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45" r:id="rId2"/>
    <p:sldId id="353" r:id="rId3"/>
    <p:sldId id="346" r:id="rId4"/>
    <p:sldId id="347" r:id="rId5"/>
    <p:sldId id="349" r:id="rId6"/>
    <p:sldId id="350" r:id="rId7"/>
    <p:sldId id="351" r:id="rId8"/>
    <p:sldId id="354" r:id="rId9"/>
    <p:sldId id="355" r:id="rId10"/>
    <p:sldId id="352" r:id="rId1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ario" initials="U" lastIdx="1" clrIdx="0">
    <p:extLst>
      <p:ext uri="{19B8F6BF-5375-455C-9EA6-DF929625EA0E}">
        <p15:presenceInfo xmlns:p15="http://schemas.microsoft.com/office/powerpoint/2012/main" userId="Usuari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6600"/>
    <a:srgbClr val="009900"/>
    <a:srgbClr val="FF3300"/>
    <a:srgbClr val="969696"/>
    <a:srgbClr val="00CC00"/>
    <a:srgbClr val="66FF3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06" autoAdjust="0"/>
    <p:restoredTop sz="86441" autoAdjust="0"/>
  </p:normalViewPr>
  <p:slideViewPr>
    <p:cSldViewPr snapToGrid="0">
      <p:cViewPr varScale="1">
        <p:scale>
          <a:sx n="103" d="100"/>
          <a:sy n="103" d="100"/>
        </p:scale>
        <p:origin x="65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3-04T12:49:08.880" idx="1">
    <p:pos x="3803" y="59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FFDDC23B-F271-42B9-BD40-1DE3324497E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E94D6F56-EFC7-4A9E-BFDB-9AAF7B609D0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6628" name="Rectangle 4">
            <a:extLst>
              <a:ext uri="{FF2B5EF4-FFF2-40B4-BE49-F238E27FC236}">
                <a16:creationId xmlns:a16="http://schemas.microsoft.com/office/drawing/2014/main" id="{10E4A615-1BE1-4D70-BB0A-BB6B3E51D80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CC3BED0D-91A9-4CF2-B1A3-C4EC2CD0CAF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4FE6204-9A0B-4F1E-B97E-554073453F3C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B2EE5404-6A80-420D-82C4-3E2C792FA30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13248E9F-414F-4808-84C8-70BE5E8D637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15C7E804-6D58-4017-AF70-7D0B51DA846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DBB308CB-C545-4B67-A0F8-2092EC04B21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Clique para editar os estilos do texto mestre</a:t>
            </a:r>
          </a:p>
          <a:p>
            <a:pPr lvl="1"/>
            <a:r>
              <a:rPr lang="en-US" noProof="0"/>
              <a:t>Segundo nível</a:t>
            </a:r>
          </a:p>
          <a:p>
            <a:pPr lvl="2"/>
            <a:r>
              <a:rPr lang="en-US" noProof="0"/>
              <a:t>Terceiro nível</a:t>
            </a:r>
          </a:p>
          <a:p>
            <a:pPr lvl="3"/>
            <a:r>
              <a:rPr lang="en-US" noProof="0"/>
              <a:t>Quarto nível</a:t>
            </a:r>
          </a:p>
          <a:p>
            <a:pPr lvl="4"/>
            <a:r>
              <a:rPr lang="en-US" noProof="0"/>
              <a:t>Quinto nível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C89DD872-BDCA-42C2-8E1E-BD87103C5D6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997DCDB0-F0CD-426C-847E-12EF119BA5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0BADC0F-BCB3-4220-84A5-EBA27C8F6FB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16D0AB0-DE68-4722-9BCE-95364DCAF65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FFE9917-4A88-488A-ACBD-D93A73F9909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DE7419B-84C6-450C-ACD0-B414B9CBEE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013E7-C042-4AF0-A143-755F672D917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165708138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35E9BB0-24B7-482C-B9AC-CC5F65212E1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5A1D6E-7F7C-4C94-BAB9-5F0F84F5C6B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B72829F-BAEC-479F-97B1-137B01CCB49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DD118D-1C01-4073-BD5F-3B609F4E85A9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524061710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08DA8E0-7433-40F9-A77A-F6D1A28528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3820224-83A0-43CE-80AD-173138DAB43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D19E8B6-EF79-4C7E-9C68-D163ED0665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2BC3A3-E19C-4D81-A3FD-E0F536D74055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364282541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C8FEDFC-AB53-4BB8-9D9C-7CD5F350849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0647702-C6AE-4015-B130-9FF3D6462D0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0466298-4EAC-4A35-AAC5-AE198530543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156F11-FC45-48CA-87A7-845102BABC2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305275434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65B159A-7A3F-48E1-B0EA-E097ACA76D6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85A4795-1198-4FC0-AB84-FA349A70B2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35F5E5A-5E07-42EC-A0D7-C1FE9871DB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169453-0E7B-44F6-9B48-644C557C4DBE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211023637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EA2696-17D2-4EC6-ACC2-E91AF423B5B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19E29A-AEE2-4374-9F71-86934D352E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6CF5CA-8B92-4D5B-93B9-8FBC565B8B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1F342D-5419-45C9-9822-1146E60B34AA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333407511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23328AC-2A08-4460-8E8E-A322432B908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4E37799E-5243-44DB-8AC7-7528B44745B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60DFC98E-4232-46C6-BA02-0C4E5B00EB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674F4-1080-4300-8AE3-BC359472A5B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025764004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A0EAE9B-27DE-44BD-B722-7C5BA2745AC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060CD00-090E-4994-BE8F-53721E17D5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8A89B35-F207-46EC-99CD-A36030CEAC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62E39C-85D8-4EEE-9724-254220DDC66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628415224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46F37FE-4A2C-4679-A277-222858FE79F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F2763B4-CA22-4561-AC5F-9FE03D068D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909DECB-F6F8-407E-88AC-1055A923119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B559F0-B094-4855-B34E-5E076A443A37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573140106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3A46EA-E76C-44E9-82BB-D0EF6956C09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0CFC69-CE6E-4CCC-AA54-28B2A19052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87CAAC-4EC5-46D0-88E7-39929D7762F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20B1F5-0488-4587-92F2-4FF2BEDB8D2A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68583782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77463E-144D-4AAD-9622-E9E870127B4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FF127E-85EA-4170-AD35-CC3A071973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545466-74B1-4A58-ACBB-3C5B26061FF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E44522-4543-4BDD-A427-FDBC1B304E15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621566284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BBD84E3C-3F6A-4DD0-B760-73190B920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 estilo do título mestre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46753B37-553C-423B-B60C-250B277345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os estilos do texto mestre</a:t>
            </a:r>
          </a:p>
          <a:p>
            <a:pPr lvl="1"/>
            <a:r>
              <a:rPr lang="en-US" altLang="pt-BR"/>
              <a:t>Segundo nível</a:t>
            </a:r>
          </a:p>
          <a:p>
            <a:pPr lvl="2"/>
            <a:r>
              <a:rPr lang="en-US" altLang="pt-BR"/>
              <a:t>Terceiro nível</a:t>
            </a:r>
          </a:p>
          <a:p>
            <a:pPr lvl="3"/>
            <a:r>
              <a:rPr lang="en-US" altLang="pt-BR"/>
              <a:t>Quarto nível</a:t>
            </a:r>
          </a:p>
          <a:p>
            <a:pPr lvl="4"/>
            <a:r>
              <a:rPr lang="en-US" altLang="pt-BR"/>
              <a:t>Quinto nível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3D1BA85D-86DC-41E5-BC7F-6F3EA5900F4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B09A5EA-C01D-4781-AAF7-2DC88D3EA72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CC69CFA5-8D84-4323-8BEB-3F36327DBCD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818CC1B2-CB39-4B47-8025-D93FFB7A25DE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random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5E6F3EBD-CBE0-4524-ADB9-173A6E2ED3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1113" y="1193800"/>
            <a:ext cx="6027737" cy="233680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defRPr/>
            </a:pPr>
            <a:r>
              <a:rPr lang="pt-BR" altLang="zh-CN" sz="4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 </a:t>
            </a:r>
            <a:r>
              <a:rPr lang="pt-BR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Programação - Aula 01</a:t>
            </a:r>
          </a:p>
          <a:p>
            <a:pPr algn="ctr">
              <a:defRPr/>
            </a:pPr>
            <a:r>
              <a:rPr lang="pt-BR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 Solução de um Problema</a:t>
            </a:r>
            <a:endParaRPr lang="pt-BR" sz="4000" dirty="0">
              <a:solidFill>
                <a:srgbClr val="FFFF00"/>
              </a:solidFill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DF063F0-516B-4E9F-9503-F00A7859E3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9675" y="4932363"/>
            <a:ext cx="2425700" cy="52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pt-BR" sz="2800" b="1" i="1" dirty="0">
                <a:latin typeface="Monotype Corsiva" panose="03010101010201010101" pitchFamily="66" charset="0"/>
              </a:rPr>
              <a:t>Prof. Mário Leite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5CF86BB1-16A3-4747-89FE-6DC2D08371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1463" y="1531938"/>
            <a:ext cx="5776912" cy="1757362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A71D754-BB91-44B9-AAE9-80187E22E33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541463" y="5434013"/>
            <a:ext cx="58293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8" name="Aula 01 - Slide 01">
            <a:hlinkClick r:id="" action="ppaction://media"/>
            <a:extLst>
              <a:ext uri="{FF2B5EF4-FFF2-40B4-BE49-F238E27FC236}">
                <a16:creationId xmlns:a16="http://schemas.microsoft.com/office/drawing/2014/main" id="{705622C6-EC15-4CB3-9DB3-84D1EF6384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59077" y="576792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58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/>
      <p:bldP spid="7" grpId="0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3F290084-F1F6-41C4-A1B6-E557D40295A4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211138"/>
            <a:ext cx="7772400" cy="7747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Aula 01 - </a:t>
            </a:r>
            <a:r>
              <a:rPr lang="en-US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Resumo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12">
            <a:extLst>
              <a:ext uri="{FF2B5EF4-FFF2-40B4-BE49-F238E27FC236}">
                <a16:creationId xmlns:a16="http://schemas.microsoft.com/office/drawing/2014/main" id="{6B50B844-B826-4ABE-AF75-89518DB17337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927259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5FF68DE-7265-4C7C-B56D-7B1097583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163" y="1990725"/>
            <a:ext cx="1558925" cy="167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Aula 01 - Resumo">
            <a:hlinkClick r:id="" action="ppaction://media"/>
            <a:extLst>
              <a:ext uri="{FF2B5EF4-FFF2-40B4-BE49-F238E27FC236}">
                <a16:creationId xmlns:a16="http://schemas.microsoft.com/office/drawing/2014/main" id="{6916B594-EE17-4D81-B127-3B369E2B24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62400" y="446058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A83884-D178-4EA8-AD1C-154F65C4DACA}"/>
              </a:ext>
            </a:extLst>
          </p:cNvPr>
          <p:cNvSpPr txBox="1">
            <a:spLocks/>
          </p:cNvSpPr>
          <p:nvPr/>
        </p:nvSpPr>
        <p:spPr>
          <a:xfrm>
            <a:off x="542925" y="71438"/>
            <a:ext cx="7772400" cy="71755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 problema...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E0AB4B7-717C-4545-9C2C-D1BB065E5F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50" y="1044575"/>
            <a:ext cx="8794750" cy="19383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>
              <a:lnSpc>
                <a:spcPct val="107000"/>
              </a:lnSpc>
              <a:spcBef>
                <a:spcPts val="100"/>
              </a:spcBef>
              <a:spcAft>
                <a:spcPts val="600"/>
              </a:spcAft>
              <a:buFontTx/>
              <a:buNone/>
              <a:defRPr/>
            </a:pPr>
            <a:r>
              <a:rPr lang="pt-BR" altLang="pt-BR" sz="2800" u="sng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Pense no seguinte problema:</a:t>
            </a:r>
            <a:endParaRPr lang="pt-BR" altLang="pt-BR" sz="28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Bef>
                <a:spcPts val="100"/>
              </a:spcBef>
              <a:spcAft>
                <a:spcPts val="600"/>
              </a:spcAft>
              <a:buFontTx/>
              <a:buNone/>
              <a:defRPr/>
            </a:pPr>
            <a:r>
              <a:rPr lang="pt-BR" altLang="pt-BR" sz="20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O chefe de seção de uma determinada facção de uniformes industriais tem à sua disposição duas peças de tecidos para confeccionar camisas, utilizando integralmente material de duas peças. Objetivamente, o problema a ser resolvido é o seguinte: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119AB9-804F-4B0F-9CE9-0A0C7C0E8B2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500" y="815975"/>
            <a:ext cx="9080500" cy="0"/>
          </a:xfrm>
          <a:prstGeom prst="line">
            <a:avLst/>
          </a:prstGeom>
          <a:noFill/>
          <a:ln w="5715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6FF3BAEE-1F4D-4752-BDA8-66F4C9C881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838" y="3117850"/>
            <a:ext cx="8920162" cy="9620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>
              <a:lnSpc>
                <a:spcPct val="107000"/>
              </a:lnSpc>
              <a:spcBef>
                <a:spcPts val="100"/>
              </a:spcBef>
              <a:spcAft>
                <a:spcPts val="600"/>
              </a:spcAft>
              <a:buFontTx/>
              <a:buNone/>
              <a:defRPr/>
            </a:pPr>
            <a:r>
              <a:rPr lang="pt-BR" altLang="pt-BR" sz="1800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“</a:t>
            </a:r>
            <a:r>
              <a:rPr lang="pt-BR" altLang="pt-BR" sz="1800" b="1" i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CALCULAR</a:t>
            </a:r>
            <a:r>
              <a:rPr lang="pt-BR" altLang="pt-BR" sz="1800" i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pt-BR" altLang="pt-BR" sz="1800" b="1" i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O </a:t>
            </a:r>
            <a:r>
              <a:rPr lang="pt-BR" altLang="pt-BR" sz="1800" b="1" i="1" u="sng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TAMANHO MÁXIMO</a:t>
            </a:r>
            <a:r>
              <a:rPr lang="pt-BR" altLang="pt-BR" sz="1800" b="1" i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 QUE DEVE TER CADA PEDAÇO DE TECIDO PARA FAZER CAMISAS, DE MODO QUE AS DUAS PEÇAS SEJAM UTILIZADAS INTEIRAMENTE, E SEM SOBRAS</a:t>
            </a:r>
            <a:r>
              <a:rPr lang="pt-BR" altLang="pt-BR" sz="1800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  <a:cs typeface="Calibri" panose="020F0502020204030204" pitchFamily="34" charset="0"/>
              </a:rPr>
              <a:t>”</a:t>
            </a:r>
            <a:endParaRPr lang="pt-BR" altLang="pt-BR" sz="1800" dirty="0">
              <a:solidFill>
                <a:srgbClr val="FF9933"/>
              </a:solidFill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6BF1753-1BB1-4130-B0C6-36CDB4CBDD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0725" y="5000625"/>
            <a:ext cx="4938713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800" b="1" dirty="0">
                <a:solidFill>
                  <a:srgbClr val="FFFF00"/>
                </a:solidFill>
              </a:rPr>
              <a:t>Como resolver este problema!?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6AD6BA0-77E5-4A0B-B638-8E3CC0A1BD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2775" y="5000625"/>
            <a:ext cx="5046663" cy="595313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pic>
        <p:nvPicPr>
          <p:cNvPr id="10" name="Aula 01 - Slide 02">
            <a:hlinkClick r:id="" action="ppaction://media"/>
            <a:extLst>
              <a:ext uri="{FF2B5EF4-FFF2-40B4-BE49-F238E27FC236}">
                <a16:creationId xmlns:a16="http://schemas.microsoft.com/office/drawing/2014/main" id="{068296C1-99B5-40EC-97A2-2AB115FE4F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10525" y="581342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16" presetClass="entr" presetSubtype="2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  <p:bldP spid="3" grpId="0"/>
      <p:bldP spid="5" grpId="0"/>
      <p:bldP spid="8" grpId="0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">
            <a:extLst>
              <a:ext uri="{FF2B5EF4-FFF2-40B4-BE49-F238E27FC236}">
                <a16:creationId xmlns:a16="http://schemas.microsoft.com/office/drawing/2014/main" id="{905FF801-6B92-417E-B167-818C4BD0D028}"/>
              </a:ext>
            </a:extLst>
          </p:cNvPr>
          <p:cNvSpPr txBox="1">
            <a:spLocks/>
          </p:cNvSpPr>
          <p:nvPr/>
        </p:nvSpPr>
        <p:spPr>
          <a:xfrm>
            <a:off x="542925" y="71438"/>
            <a:ext cx="7772400" cy="71755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Pensando na solução...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E539B7A-49B3-4DD3-A551-5BAC9CD3B448}"/>
              </a:ext>
            </a:extLst>
          </p:cNvPr>
          <p:cNvSpPr/>
          <p:nvPr/>
        </p:nvSpPr>
        <p:spPr bwMode="auto">
          <a:xfrm>
            <a:off x="798513" y="1730375"/>
            <a:ext cx="2967037" cy="125412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pt-BR" dirty="0"/>
          </a:p>
          <a:p>
            <a:pPr>
              <a:defRPr/>
            </a:pPr>
            <a:r>
              <a:rPr lang="pt-BR" dirty="0"/>
              <a:t>	</a:t>
            </a:r>
            <a:r>
              <a:rPr lang="pt-BR" b="1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Peça 1</a:t>
            </a:r>
            <a:endParaRPr lang="pt-BR" b="1" dirty="0">
              <a:solidFill>
                <a:schemeClr val="bg2"/>
              </a:solidFill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0C5CEC0E-EBAC-440A-9070-13EF6686F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588" y="1730375"/>
            <a:ext cx="2089150" cy="1254125"/>
          </a:xfrm>
          <a:prstGeom prst="rect">
            <a:avLst/>
          </a:prstGeom>
          <a:solidFill>
            <a:srgbClr val="FF33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        </a:t>
            </a:r>
            <a:r>
              <a:rPr lang="pt-BR" altLang="pt-BR" sz="2400" b="1" dirty="0">
                <a:solidFill>
                  <a:schemeClr val="bg2"/>
                </a:solidFill>
              </a:rPr>
              <a:t>Peça 2</a:t>
            </a:r>
          </a:p>
        </p:txBody>
      </p:sp>
      <p:sp>
        <p:nvSpPr>
          <p:cNvPr id="20" name="Chave Direita 19">
            <a:extLst>
              <a:ext uri="{FF2B5EF4-FFF2-40B4-BE49-F238E27FC236}">
                <a16:creationId xmlns:a16="http://schemas.microsoft.com/office/drawing/2014/main" id="{75E65A0B-B664-4AB1-A10D-6CAC73A41A7E}"/>
              </a:ext>
            </a:extLst>
          </p:cNvPr>
          <p:cNvSpPr>
            <a:spLocks/>
          </p:cNvSpPr>
          <p:nvPr/>
        </p:nvSpPr>
        <p:spPr bwMode="auto">
          <a:xfrm rot="5400000">
            <a:off x="2070101" y="1793875"/>
            <a:ext cx="423862" cy="2967037"/>
          </a:xfrm>
          <a:prstGeom prst="rightBrace">
            <a:avLst>
              <a:gd name="adj1" fmla="val 8329"/>
              <a:gd name="adj2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E8DB53AC-7C57-47CE-9D16-EA47B30379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3038" y="3425825"/>
            <a:ext cx="18383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       </a:t>
            </a:r>
            <a:r>
              <a:rPr lang="pt-BR" altLang="pt-BR" sz="2000" dirty="0"/>
              <a:t>30 m</a:t>
            </a:r>
          </a:p>
        </p:txBody>
      </p:sp>
      <p:sp>
        <p:nvSpPr>
          <p:cNvPr id="6151" name="CaixaDeTexto 21">
            <a:extLst>
              <a:ext uri="{FF2B5EF4-FFF2-40B4-BE49-F238E27FC236}">
                <a16:creationId xmlns:a16="http://schemas.microsoft.com/office/drawing/2014/main" id="{D012FD2B-3104-4900-871B-32E0C11736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8588" y="3443288"/>
            <a:ext cx="18383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        </a:t>
            </a:r>
            <a:endParaRPr lang="pt-BR" altLang="pt-BR" sz="2000" dirty="0"/>
          </a:p>
        </p:txBody>
      </p:sp>
      <p:sp>
        <p:nvSpPr>
          <p:cNvPr id="23" name="Chave Direita 22">
            <a:extLst>
              <a:ext uri="{FF2B5EF4-FFF2-40B4-BE49-F238E27FC236}">
                <a16:creationId xmlns:a16="http://schemas.microsoft.com/office/drawing/2014/main" id="{B9535A39-77A1-446E-B39F-86904776104E}"/>
              </a:ext>
            </a:extLst>
          </p:cNvPr>
          <p:cNvSpPr>
            <a:spLocks/>
          </p:cNvSpPr>
          <p:nvPr/>
        </p:nvSpPr>
        <p:spPr bwMode="auto">
          <a:xfrm rot="5400000">
            <a:off x="6053138" y="2274888"/>
            <a:ext cx="436562" cy="2087562"/>
          </a:xfrm>
          <a:prstGeom prst="rightBrace">
            <a:avLst>
              <a:gd name="adj1" fmla="val 8324"/>
              <a:gd name="adj2" fmla="val 50000"/>
            </a:avLst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D43D660-4190-4DE4-9873-FB2378B43B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4488" y="3425825"/>
            <a:ext cx="18367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        </a:t>
            </a:r>
            <a:r>
              <a:rPr lang="pt-BR" altLang="pt-BR" sz="1800" dirty="0"/>
              <a:t>18 m</a:t>
            </a:r>
          </a:p>
        </p:txBody>
      </p: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CBFB20FC-ADF6-4F88-B5C5-9B951735AEA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658938" y="1730375"/>
            <a:ext cx="0" cy="1254125"/>
          </a:xfrm>
          <a:prstGeom prst="line">
            <a:avLst/>
          </a:prstGeom>
          <a:noFill/>
          <a:ln w="28575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19C11EDA-E8FA-489A-88BE-8C8694A2333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727700" y="1730375"/>
            <a:ext cx="0" cy="1254125"/>
          </a:xfrm>
          <a:prstGeom prst="line">
            <a:avLst/>
          </a:prstGeom>
          <a:noFill/>
          <a:ln w="28575" algn="ctr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DC08178A-50F8-4FD8-89D5-9E341F343D34}"/>
              </a:ext>
            </a:extLst>
          </p:cNvPr>
          <p:cNvSpPr txBox="1"/>
          <p:nvPr/>
        </p:nvSpPr>
        <p:spPr>
          <a:xfrm>
            <a:off x="1077913" y="1968500"/>
            <a:ext cx="415925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C40B2506-7204-4062-8228-69BB16C405F5}"/>
              </a:ext>
            </a:extLst>
          </p:cNvPr>
          <p:cNvSpPr txBox="1"/>
          <p:nvPr/>
        </p:nvSpPr>
        <p:spPr>
          <a:xfrm>
            <a:off x="5268913" y="1968500"/>
            <a:ext cx="415925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C678621E-28AD-41C0-819E-FA20A52761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2838" y="4872038"/>
            <a:ext cx="5854700" cy="5238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800" b="1" i="1" dirty="0">
                <a:solidFill>
                  <a:srgbClr val="FFFF00"/>
                </a:solidFill>
              </a:rPr>
              <a:t>Quais os tamanhos a serem cortados?</a:t>
            </a: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A32A85B7-1A66-41B9-B9E5-E074DBE069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300" y="4872038"/>
            <a:ext cx="5854700" cy="592137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8C7D0DAF-6372-4874-9490-2AC19A4E419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500" y="750658"/>
            <a:ext cx="9080500" cy="0"/>
          </a:xfrm>
          <a:prstGeom prst="line">
            <a:avLst/>
          </a:prstGeom>
          <a:noFill/>
          <a:ln w="5715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" name="Aula 01 - Slide 03">
            <a:hlinkClick r:id="" action="ppaction://media"/>
            <a:extLst>
              <a:ext uri="{FF2B5EF4-FFF2-40B4-BE49-F238E27FC236}">
                <a16:creationId xmlns:a16="http://schemas.microsoft.com/office/drawing/2014/main" id="{31F3CCA1-1045-446B-8D96-98C71CC5AC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96808" y="573722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25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52" presetID="16" presetClass="entr" presetSubtype="2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7" grpId="0"/>
      <p:bldP spid="18" grpId="0" animBg="1"/>
      <p:bldP spid="19" grpId="0" animBg="1"/>
      <p:bldP spid="20" grpId="0" animBg="1"/>
      <p:bldP spid="21" grpId="0"/>
      <p:bldP spid="23" grpId="0" animBg="1"/>
      <p:bldP spid="24" grpId="0"/>
      <p:bldP spid="27" grpId="0"/>
      <p:bldP spid="28" grpId="0"/>
      <p:bldP spid="29" grpId="0" animBg="1"/>
      <p:bldP spid="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DC3CA9-A966-43C8-92EB-765635AC95B1}"/>
              </a:ext>
            </a:extLst>
          </p:cNvPr>
          <p:cNvSpPr txBox="1">
            <a:spLocks/>
          </p:cNvSpPr>
          <p:nvPr/>
        </p:nvSpPr>
        <p:spPr>
          <a:xfrm>
            <a:off x="542925" y="179388"/>
            <a:ext cx="7772400" cy="71755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Criando a Solução...</a:t>
            </a: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E8CB6C18-CD96-4953-BFE3-B4D77F64098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500" y="884202"/>
            <a:ext cx="9080500" cy="0"/>
          </a:xfrm>
          <a:prstGeom prst="line">
            <a:avLst/>
          </a:prstGeom>
          <a:noFill/>
          <a:ln w="5715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1612691B-1A65-4295-9CEC-DBB37161D7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1147763"/>
            <a:ext cx="8902700" cy="19383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  <a:defRPr/>
            </a:pPr>
            <a:r>
              <a:rPr lang="pt-BR" altLang="pt-BR" sz="24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Fica subentendido que este é um problema de </a:t>
            </a:r>
            <a:r>
              <a:rPr lang="pt-BR" altLang="pt-BR" sz="2400" i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Matemática</a:t>
            </a:r>
            <a:r>
              <a:rPr lang="pt-BR" altLang="pt-BR" sz="24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altLang="pt-BR" sz="2400" i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Aplicada</a:t>
            </a:r>
            <a:r>
              <a:rPr lang="pt-BR" altLang="pt-BR" sz="24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 Então, a solução é calcular o Máximo Divisor Comum (</a:t>
            </a:r>
            <a:r>
              <a:rPr lang="pt-BR" altLang="pt-BR" sz="24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MDC</a:t>
            </a:r>
            <a:r>
              <a:rPr lang="pt-BR" altLang="pt-BR" sz="24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) do tamanho das duas peças; isto é, calcular </a:t>
            </a:r>
            <a:r>
              <a:rPr lang="pt-BR" altLang="pt-BR" sz="24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MDC(p1,p2)</a:t>
            </a:r>
            <a:r>
              <a:rPr lang="pt-BR" altLang="pt-BR" sz="24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, onde </a:t>
            </a:r>
            <a:r>
              <a:rPr lang="pt-BR" altLang="pt-BR" sz="24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p1 e</a:t>
            </a:r>
            <a:r>
              <a:rPr lang="pt-BR" altLang="pt-BR" sz="24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altLang="pt-BR" sz="24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p2</a:t>
            </a:r>
            <a:r>
              <a:rPr lang="pt-BR" altLang="pt-BR" sz="24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são os respectivos comprimentos das peças de tecido com as quais seriam produzidas as camisas, com </a:t>
            </a:r>
            <a:r>
              <a:rPr lang="pt-BR" altLang="pt-BR" sz="24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p1=30 e p2 =18.</a:t>
            </a:r>
            <a:endParaRPr lang="pt-BR" altLang="pt-BR" sz="24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3387B1D-153E-4469-889B-9ACCCBC55E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5888" y="3289300"/>
            <a:ext cx="6086475" cy="8318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dirty="0"/>
              <a:t>Divisores de 30:  1    2</a:t>
            </a:r>
            <a:r>
              <a:rPr lang="pt-BR" altLang="pt-BR" sz="2400" b="1" dirty="0"/>
              <a:t> </a:t>
            </a:r>
            <a:r>
              <a:rPr lang="pt-BR" altLang="pt-BR" sz="2400" dirty="0"/>
              <a:t>   3    5   </a:t>
            </a:r>
            <a:r>
              <a:rPr lang="pt-BR" altLang="pt-B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r>
              <a:rPr lang="pt-BR" altLang="pt-BR" sz="2400" dirty="0"/>
              <a:t>    10   15   30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dirty="0"/>
              <a:t>Divisores de 18:  1    </a:t>
            </a:r>
            <a:r>
              <a:rPr lang="pt-BR" altLang="pt-BR" sz="2400" b="1" dirty="0"/>
              <a:t>2</a:t>
            </a:r>
            <a:r>
              <a:rPr lang="pt-BR" altLang="pt-BR" sz="2400" dirty="0"/>
              <a:t>    3    </a:t>
            </a:r>
            <a:r>
              <a:rPr lang="pt-BR" altLang="pt-BR" sz="2400" b="1" dirty="0"/>
              <a:t>6</a:t>
            </a:r>
            <a:r>
              <a:rPr lang="pt-BR" altLang="pt-BR" sz="2400" dirty="0"/>
              <a:t>    9   18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C2D6664D-C684-4F8B-A43D-A9009DF6F19F}"/>
              </a:ext>
            </a:extLst>
          </p:cNvPr>
          <p:cNvSpPr>
            <a:spLocks noChangeArrowheads="1"/>
          </p:cNvSpPr>
          <p:nvPr/>
        </p:nvSpPr>
        <p:spPr bwMode="auto">
          <a:xfrm rot="2515342">
            <a:off x="5122863" y="3313113"/>
            <a:ext cx="290512" cy="819150"/>
          </a:xfrm>
          <a:prstGeom prst="roundRect">
            <a:avLst>
              <a:gd name="adj" fmla="val 16667"/>
            </a:avLst>
          </a:prstGeom>
          <a:noFill/>
          <a:ln w="19050" algn="ctr">
            <a:solidFill>
              <a:srgbClr val="FF99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>
              <a:solidFill>
                <a:srgbClr val="FF6600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6F646BE-9BC5-4DAB-BC5F-F576E21AF1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0788" y="4884738"/>
            <a:ext cx="63642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800" dirty="0">
                <a:solidFill>
                  <a:srgbClr val="FFFF00"/>
                </a:solidFill>
              </a:rPr>
              <a:t>Solução: Cortar </a:t>
            </a:r>
            <a:r>
              <a:rPr lang="pt-BR" altLang="pt-BR" sz="2800" b="1" dirty="0">
                <a:solidFill>
                  <a:srgbClr val="FF6600"/>
                </a:solidFill>
              </a:rPr>
              <a:t>6m</a:t>
            </a:r>
            <a:r>
              <a:rPr lang="pt-BR" altLang="pt-BR" sz="2800" dirty="0">
                <a:solidFill>
                  <a:srgbClr val="FFFF00"/>
                </a:solidFill>
              </a:rPr>
              <a:t> de cada peça de tecido.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40158654-2A90-469E-A1B0-D619FBCF16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2213" y="4911725"/>
            <a:ext cx="6372225" cy="495300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pic>
        <p:nvPicPr>
          <p:cNvPr id="9" name="Aula 01 - Slide 04">
            <a:hlinkClick r:id="" action="ppaction://media"/>
            <a:extLst>
              <a:ext uri="{FF2B5EF4-FFF2-40B4-BE49-F238E27FC236}">
                <a16:creationId xmlns:a16="http://schemas.microsoft.com/office/drawing/2014/main" id="{2CB28730-80E1-4F89-91A6-93568AFC8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4800" y="578342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5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4" grpId="0"/>
      <p:bldP spid="5" grpId="0"/>
      <p:bldP spid="6" grpId="0" animBg="1"/>
      <p:bldP spid="7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A75134B-ED5A-4C7E-9CE5-46BECF386774}"/>
              </a:ext>
            </a:extLst>
          </p:cNvPr>
          <p:cNvSpPr txBox="1">
            <a:spLocks noChangeArrowheads="1"/>
          </p:cNvSpPr>
          <p:nvPr/>
        </p:nvSpPr>
        <p:spPr>
          <a:xfrm>
            <a:off x="114300" y="59090"/>
            <a:ext cx="8953500" cy="736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Sequência de Programação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0E9910BF-6473-4C91-9635-2DF0B76A35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3113088"/>
            <a:ext cx="3581400" cy="255905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4" name="AutoShape 10">
            <a:extLst>
              <a:ext uri="{FF2B5EF4-FFF2-40B4-BE49-F238E27FC236}">
                <a16:creationId xmlns:a16="http://schemas.microsoft.com/office/drawing/2014/main" id="{E8FA4C3D-1EE1-4E61-AE48-C71DF2484B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5100" y="3668713"/>
            <a:ext cx="3505200" cy="1120775"/>
          </a:xfrm>
          <a:prstGeom prst="wedgeRoundRectCallout">
            <a:avLst>
              <a:gd name="adj1" fmla="val -134436"/>
              <a:gd name="adj2" fmla="val 81365"/>
              <a:gd name="adj3" fmla="val 16667"/>
            </a:avLst>
          </a:prstGeom>
          <a:solidFill>
            <a:schemeClr val="bg1">
              <a:lumMod val="60000"/>
              <a:lumOff val="40000"/>
            </a:schemeClr>
          </a:solidFill>
          <a:ln w="19050">
            <a:solidFill>
              <a:srgbClr val="FFFF00"/>
            </a:solidFill>
            <a:miter lim="800000"/>
            <a:headEnd/>
            <a:tailEnd/>
          </a:ln>
          <a:effectLst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Detalhar as ações que devem ser feitas para resolver o problema em nível computacional.</a:t>
            </a:r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E5A52E69-D0D5-4FCB-A64A-A518E0B543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300" y="1379538"/>
            <a:ext cx="2552700" cy="787400"/>
          </a:xfrm>
          <a:prstGeom prst="cloudCallout">
            <a:avLst>
              <a:gd name="adj1" fmla="val -43750"/>
              <a:gd name="adj2" fmla="val 70000"/>
            </a:avLst>
          </a:prstGeom>
          <a:solidFill>
            <a:srgbClr val="EAEAEA"/>
          </a:solidFill>
          <a:ln w="9525">
            <a:solidFill>
              <a:schemeClr val="bg2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pt-BR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problema</a:t>
            </a:r>
          </a:p>
        </p:txBody>
      </p:sp>
      <p:sp>
        <p:nvSpPr>
          <p:cNvPr id="6" name="Text Box 6">
            <a:extLst>
              <a:ext uri="{FF2B5EF4-FFF2-40B4-BE49-F238E27FC236}">
                <a16:creationId xmlns:a16="http://schemas.microsoft.com/office/drawing/2014/main" id="{86E98BCE-9FC0-4490-8BC8-2ADECA2F49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800" y="3265488"/>
            <a:ext cx="3898900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  <a:buFontTx/>
              <a:buAutoNum type="arabicPeriod"/>
            </a:pPr>
            <a:r>
              <a:rPr lang="pt-BR" altLang="pt-BR" sz="3200" b="1" dirty="0"/>
              <a:t> O que fazer?</a:t>
            </a:r>
          </a:p>
        </p:txBody>
      </p:sp>
      <p:sp>
        <p:nvSpPr>
          <p:cNvPr id="7" name="Text Box 7">
            <a:extLst>
              <a:ext uri="{FF2B5EF4-FFF2-40B4-BE49-F238E27FC236}">
                <a16:creationId xmlns:a16="http://schemas.microsoft.com/office/drawing/2014/main" id="{B1D8315C-09AB-4C22-A53A-4CF7CDDC08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800" y="4025900"/>
            <a:ext cx="35814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pt-BR" altLang="pt-BR" sz="4000" b="1" dirty="0"/>
              <a:t>2. </a:t>
            </a:r>
            <a:r>
              <a:rPr lang="pt-BR" altLang="pt-BR" sz="3200" b="1" dirty="0"/>
              <a:t>Como</a:t>
            </a:r>
            <a:r>
              <a:rPr lang="pt-BR" altLang="pt-BR" sz="4000" b="1" dirty="0"/>
              <a:t> fazer?</a:t>
            </a:r>
          </a:p>
        </p:txBody>
      </p:sp>
      <p:sp>
        <p:nvSpPr>
          <p:cNvPr id="8" name="Text Box 9">
            <a:extLst>
              <a:ext uri="{FF2B5EF4-FFF2-40B4-BE49-F238E27FC236}">
                <a16:creationId xmlns:a16="http://schemas.microsoft.com/office/drawing/2014/main" id="{DD76C0D9-7052-4A65-A6F5-1645DF1823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4789488"/>
            <a:ext cx="24511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pt-BR" altLang="pt-BR" sz="4000" b="1" dirty="0"/>
              <a:t>3. </a:t>
            </a:r>
            <a:r>
              <a:rPr lang="pt-BR" altLang="pt-BR" sz="3200" b="1" dirty="0"/>
              <a:t>Fazer</a:t>
            </a:r>
            <a:r>
              <a:rPr lang="pt-BR" altLang="pt-BR" sz="4000" b="1" dirty="0"/>
              <a:t>!</a:t>
            </a:r>
          </a:p>
        </p:txBody>
      </p:sp>
      <p:sp>
        <p:nvSpPr>
          <p:cNvPr id="9" name="AutoShape 12">
            <a:extLst>
              <a:ext uri="{FF2B5EF4-FFF2-40B4-BE49-F238E27FC236}">
                <a16:creationId xmlns:a16="http://schemas.microsoft.com/office/drawing/2014/main" id="{DD67623E-AE80-4AF5-A5B5-4C1CC156B5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1200" y="1404938"/>
            <a:ext cx="2755900" cy="647700"/>
          </a:xfrm>
          <a:prstGeom prst="rightArrow">
            <a:avLst>
              <a:gd name="adj1" fmla="val 50000"/>
              <a:gd name="adj2" fmla="val 106373"/>
            </a:avLst>
          </a:prstGeom>
          <a:noFill/>
          <a:ln w="285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E3A8383E-A9A3-4889-8585-CA6F16634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1400" y="1277938"/>
            <a:ext cx="2628900" cy="10160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pt-BR" dirty="0"/>
              <a:t>Entender perfeita-</a:t>
            </a:r>
          </a:p>
          <a:p>
            <a:pPr algn="ctr">
              <a:defRPr/>
            </a:pPr>
            <a:r>
              <a:rPr lang="pt-BR" dirty="0"/>
              <a:t>mente o </a:t>
            </a:r>
            <a:r>
              <a:rPr lang="pt-BR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problema</a:t>
            </a:r>
            <a:r>
              <a:rPr lang="pt-BR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.</a:t>
            </a:r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C495AABF-4E3F-4A7F-9B71-42281C455A5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500" y="805603"/>
            <a:ext cx="9080500" cy="0"/>
          </a:xfrm>
          <a:prstGeom prst="line">
            <a:avLst/>
          </a:prstGeom>
          <a:noFill/>
          <a:ln w="5715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" name="Aula 01 - Slide 05">
            <a:hlinkClick r:id="" action="ppaction://media"/>
            <a:extLst>
              <a:ext uri="{FF2B5EF4-FFF2-40B4-BE49-F238E27FC236}">
                <a16:creationId xmlns:a16="http://schemas.microsoft.com/office/drawing/2014/main" id="{7A36736E-A673-46CD-852D-7E33082034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4801" y="585324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animBg="1"/>
      <p:bldP spid="4" grpId="0" animBg="1"/>
      <p:bldP spid="5" grpId="0" animBg="1"/>
      <p:bldP spid="6" grpId="0"/>
      <p:bldP spid="7" grpId="0"/>
      <p:bldP spid="8" grpId="0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2995ED8-70E5-47B6-8BB3-0B51E67D9566}"/>
              </a:ext>
            </a:extLst>
          </p:cNvPr>
          <p:cNvSpPr txBox="1">
            <a:spLocks noChangeArrowheads="1"/>
          </p:cNvSpPr>
          <p:nvPr/>
        </p:nvSpPr>
        <p:spPr>
          <a:xfrm>
            <a:off x="114300" y="152400"/>
            <a:ext cx="8953500" cy="736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Níveis</a:t>
            </a: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da solução de um problema 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FE7FE1F-8E89-4093-8E9B-1160D2B7CB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800" y="1266825"/>
            <a:ext cx="8750300" cy="463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buFontTx/>
              <a:buNone/>
            </a:pPr>
            <a:r>
              <a:rPr lang="pt-BR" altLang="pt-BR" dirty="0"/>
              <a:t>		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pt-BR" altLang="pt-BR" b="1" dirty="0"/>
              <a:t>	</a:t>
            </a:r>
            <a:r>
              <a:rPr lang="pt-BR" altLang="pt-BR" sz="3000" b="1" dirty="0"/>
              <a:t>Problema real</a:t>
            </a:r>
            <a:r>
              <a:rPr lang="pt-BR" altLang="pt-BR" sz="3000" dirty="0"/>
              <a:t>	  (</a:t>
            </a:r>
            <a:r>
              <a:rPr lang="pt-BR" altLang="pt-BR" sz="3000" i="1" dirty="0"/>
              <a:t>nível do </a:t>
            </a:r>
            <a:r>
              <a:rPr lang="pt-BR" altLang="pt-BR" sz="3000" b="1" i="1" dirty="0"/>
              <a:t>usuário</a:t>
            </a:r>
            <a:r>
              <a:rPr lang="pt-BR" altLang="pt-BR" sz="3000" dirty="0"/>
              <a:t>)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pt-BR" altLang="pt-BR" dirty="0"/>
              <a:t>						 </a:t>
            </a:r>
          </a:p>
          <a:p>
            <a:pPr>
              <a:lnSpc>
                <a:spcPct val="90000"/>
              </a:lnSpc>
              <a:buFontTx/>
              <a:buNone/>
            </a:pPr>
            <a:endParaRPr lang="pt-BR" altLang="pt-BR" dirty="0"/>
          </a:p>
          <a:p>
            <a:pPr>
              <a:lnSpc>
                <a:spcPct val="90000"/>
              </a:lnSpc>
              <a:buFontTx/>
              <a:buNone/>
            </a:pPr>
            <a:r>
              <a:rPr lang="pt-BR" altLang="pt-BR" dirty="0"/>
              <a:t>	</a:t>
            </a:r>
            <a:r>
              <a:rPr lang="pt-BR" altLang="pt-BR" sz="3000" b="1" dirty="0"/>
              <a:t>Sequência</a:t>
            </a:r>
            <a:r>
              <a:rPr lang="pt-BR" altLang="pt-BR" sz="3000" i="1" dirty="0"/>
              <a:t> de instruções  </a:t>
            </a:r>
            <a:r>
              <a:rPr lang="pt-BR" altLang="pt-BR" sz="3000" dirty="0"/>
              <a:t>(</a:t>
            </a:r>
            <a:r>
              <a:rPr lang="pt-BR" altLang="pt-BR" sz="3000" i="1" dirty="0"/>
              <a:t>nível do </a:t>
            </a:r>
            <a:r>
              <a:rPr lang="pt-BR" altLang="pt-BR" sz="3000" b="1" i="1" dirty="0"/>
              <a:t>programador</a:t>
            </a:r>
            <a:r>
              <a:rPr lang="pt-BR" altLang="pt-BR" sz="3000" dirty="0"/>
              <a:t>)</a:t>
            </a:r>
          </a:p>
          <a:p>
            <a:pPr>
              <a:lnSpc>
                <a:spcPct val="90000"/>
              </a:lnSpc>
              <a:buFontTx/>
              <a:buNone/>
            </a:pPr>
            <a:endParaRPr lang="pt-BR" altLang="pt-BR" dirty="0"/>
          </a:p>
          <a:p>
            <a:pPr>
              <a:lnSpc>
                <a:spcPct val="90000"/>
              </a:lnSpc>
              <a:buFontTx/>
              <a:buNone/>
            </a:pPr>
            <a:r>
              <a:rPr lang="pt-BR" altLang="pt-BR" dirty="0"/>
              <a:t>		   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pt-BR" altLang="pt-BR" dirty="0"/>
              <a:t> 	</a:t>
            </a:r>
            <a:r>
              <a:rPr lang="pt-BR" altLang="pt-BR" sz="3000" b="1" dirty="0"/>
              <a:t>Solução automatizada  </a:t>
            </a:r>
            <a:r>
              <a:rPr lang="pt-BR" altLang="pt-BR" sz="3000" dirty="0"/>
              <a:t> (</a:t>
            </a:r>
            <a:r>
              <a:rPr lang="pt-BR" altLang="pt-BR" sz="3000" i="1" dirty="0"/>
              <a:t>nível do </a:t>
            </a:r>
            <a:r>
              <a:rPr lang="pt-BR" altLang="pt-BR" sz="3000" b="1" i="1" dirty="0"/>
              <a:t>computador</a:t>
            </a:r>
            <a:r>
              <a:rPr lang="pt-BR" altLang="pt-BR" sz="3000" dirty="0"/>
              <a:t>)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0264D472-6C98-4797-8076-F42600AD45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650" y="3429000"/>
            <a:ext cx="7880350" cy="609600"/>
          </a:xfrm>
          <a:prstGeom prst="rect">
            <a:avLst/>
          </a:prstGeom>
          <a:noFill/>
          <a:ln w="19050" algn="ctr">
            <a:solidFill>
              <a:srgbClr val="FF99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5" name="Balão de Fala: Retângulo com Cantos Arredondados 4">
            <a:extLst>
              <a:ext uri="{FF2B5EF4-FFF2-40B4-BE49-F238E27FC236}">
                <a16:creationId xmlns:a16="http://schemas.microsoft.com/office/drawing/2014/main" id="{1D2F0E81-A7AF-4202-84E0-EDAFF7E7C574}"/>
              </a:ext>
            </a:extLst>
          </p:cNvPr>
          <p:cNvSpPr/>
          <p:nvPr/>
        </p:nvSpPr>
        <p:spPr bwMode="auto">
          <a:xfrm>
            <a:off x="6640513" y="1575030"/>
            <a:ext cx="2325687" cy="609600"/>
          </a:xfrm>
          <a:prstGeom prst="wedgeRoundRectCallout">
            <a:avLst>
              <a:gd name="adj1" fmla="val -124617"/>
              <a:gd name="adj2" fmla="val 259916"/>
              <a:gd name="adj3" fmla="val 16667"/>
            </a:avLst>
          </a:prstGeom>
          <a:solidFill>
            <a:schemeClr val="bg1">
              <a:lumMod val="60000"/>
              <a:lumOff val="40000"/>
            </a:schemeClr>
          </a:solidFill>
          <a:ln w="127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Criação da solução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72F2318-95BA-4EB6-8DA2-607940A5D9B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15900" y="1801813"/>
            <a:ext cx="0" cy="3662362"/>
          </a:xfrm>
          <a:prstGeom prst="line">
            <a:avLst/>
          </a:prstGeom>
          <a:noFill/>
          <a:ln w="76200" algn="ctr">
            <a:solidFill>
              <a:srgbClr val="FF6600"/>
            </a:solidFill>
            <a:prstDash val="sysDot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90F48DB0-DA86-42AA-896B-B9F6DE9704E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500" y="889582"/>
            <a:ext cx="9080500" cy="0"/>
          </a:xfrm>
          <a:prstGeom prst="line">
            <a:avLst/>
          </a:prstGeom>
          <a:noFill/>
          <a:ln w="5715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Aula 01 - Slide 06">
            <a:hlinkClick r:id="" action="ppaction://media"/>
            <a:extLst>
              <a:ext uri="{FF2B5EF4-FFF2-40B4-BE49-F238E27FC236}">
                <a16:creationId xmlns:a16="http://schemas.microsoft.com/office/drawing/2014/main" id="{044373D9-F7A8-4FF0-BC95-68DFD204DF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60705" y="582859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37" presetID="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  <p:bldP spid="4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C93A6936-0C2B-403F-997E-3068910C5951}"/>
              </a:ext>
            </a:extLst>
          </p:cNvPr>
          <p:cNvSpPr txBox="1">
            <a:spLocks noChangeArrowheads="1"/>
          </p:cNvSpPr>
          <p:nvPr/>
        </p:nvSpPr>
        <p:spPr>
          <a:xfrm>
            <a:off x="114300" y="111125"/>
            <a:ext cx="8953500" cy="736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Solução de um problema matemático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EAE6CD-E513-4A73-A4EE-E1D3FA260FB0}"/>
              </a:ext>
            </a:extLst>
          </p:cNvPr>
          <p:cNvSpPr txBox="1"/>
          <p:nvPr/>
        </p:nvSpPr>
        <p:spPr>
          <a:xfrm>
            <a:off x="114300" y="1052513"/>
            <a:ext cx="8953500" cy="1570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dirty="0">
                <a:latin typeface="+mn-lt"/>
                <a:ea typeface="Times New Roman" panose="02020603050405020304" pitchFamily="18" charset="0"/>
              </a:rPr>
              <a:t>As “ordens” escritas na </a:t>
            </a:r>
            <a:r>
              <a:rPr lang="pt-BR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</a:rPr>
              <a:t>sequência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 representam as instruções para que os dados sejam processados e se obtenha as informações desejadas.</a:t>
            </a:r>
          </a:p>
          <a:p>
            <a:pPr>
              <a:defRPr/>
            </a:pPr>
            <a:r>
              <a:rPr lang="pt-BR" dirty="0">
                <a:latin typeface="+mn-lt"/>
                <a:ea typeface="Times New Roman" panose="02020603050405020304" pitchFamily="18" charset="0"/>
              </a:rPr>
              <a:t>As instruções são compostas de </a:t>
            </a:r>
            <a:r>
              <a:rPr lang="pt-BR" i="1" dirty="0">
                <a:latin typeface="+mn-lt"/>
                <a:ea typeface="Times New Roman" panose="02020603050405020304" pitchFamily="18" charset="0"/>
              </a:rPr>
              <a:t>palavras-chave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, </a:t>
            </a:r>
            <a:r>
              <a:rPr lang="pt-BR" i="1" dirty="0">
                <a:latin typeface="+mn-lt"/>
                <a:ea typeface="Times New Roman" panose="02020603050405020304" pitchFamily="18" charset="0"/>
              </a:rPr>
              <a:t>operadores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 e </a:t>
            </a:r>
            <a:r>
              <a:rPr lang="pt-BR" i="1" dirty="0">
                <a:latin typeface="+mn-lt"/>
                <a:ea typeface="Times New Roman" panose="02020603050405020304" pitchFamily="18" charset="0"/>
              </a:rPr>
              <a:t>outros elementos.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 </a:t>
            </a:r>
            <a:endParaRPr lang="pt-BR" dirty="0">
              <a:latin typeface="+mn-lt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97C5238-DF0B-460F-8283-CE60A40BE054}"/>
              </a:ext>
            </a:extLst>
          </p:cNvPr>
          <p:cNvSpPr txBox="1"/>
          <p:nvPr/>
        </p:nvSpPr>
        <p:spPr>
          <a:xfrm>
            <a:off x="2971800" y="4125913"/>
            <a:ext cx="2036763" cy="4619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Leia</a:t>
            </a:r>
            <a:r>
              <a:rPr lang="pt-BR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(n)</a:t>
            </a:r>
            <a:r>
              <a:rPr lang="pt-BR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8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C30B3CE-D47A-4000-BE2C-41B67F8DF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975" y="4125913"/>
            <a:ext cx="2622550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b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</a:rPr>
              <a:t>Pegue</a:t>
            </a:r>
            <a:r>
              <a:rPr lang="pt-BR" altLang="pt-BR" sz="2400" dirty="0">
                <a:latin typeface="+mn-lt"/>
                <a:ea typeface="Times New Roman" panose="02020603050405020304" pitchFamily="18" charset="0"/>
              </a:rPr>
              <a:t> o número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ED38482-7A22-4B60-AA4C-8D82E286C2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975" y="4616450"/>
            <a:ext cx="2622550" cy="46196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b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</a:rPr>
              <a:t>Calcule</a:t>
            </a:r>
            <a:r>
              <a:rPr lang="pt-BR" altLang="pt-BR" sz="2400" dirty="0">
                <a:latin typeface="+mn-lt"/>
                <a:ea typeface="Times New Roman" panose="02020603050405020304" pitchFamily="18" charset="0"/>
              </a:rPr>
              <a:t> o quadrado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57B7071-4DB4-45AC-B965-5F37A97E98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788" y="3490913"/>
            <a:ext cx="16319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b="1" u="sng" dirty="0"/>
              <a:t>Algoritmo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FF332C-12EC-4EA1-B8AF-727BA81B8D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28913" y="3479800"/>
            <a:ext cx="27924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b="1" dirty="0"/>
              <a:t>   </a:t>
            </a:r>
            <a:r>
              <a:rPr lang="pt-BR" altLang="pt-BR" sz="2400" b="1" u="sng" dirty="0"/>
              <a:t>Em Pseudocódigo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23B9433-4231-43CA-AC48-30F6E7853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2450" y="3490913"/>
            <a:ext cx="26225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b="1" dirty="0"/>
              <a:t>  </a:t>
            </a:r>
            <a:r>
              <a:rPr lang="pt-BR" altLang="pt-BR" sz="2400" b="1" u="sng" dirty="0"/>
              <a:t>Em linguagem C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51DC916-1DD9-4F84-A90F-81CE6D5E10D5}"/>
              </a:ext>
            </a:extLst>
          </p:cNvPr>
          <p:cNvSpPr txBox="1"/>
          <p:nvPr/>
        </p:nvSpPr>
        <p:spPr>
          <a:xfrm>
            <a:off x="2981325" y="4627563"/>
            <a:ext cx="2792413" cy="4619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dirty="0" err="1">
                <a:latin typeface="+mn-lt"/>
                <a:ea typeface="Times New Roman" panose="02020603050405020304" pitchFamily="18" charset="0"/>
              </a:rPr>
              <a:t>quad</a:t>
            </a: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altLang="pt-BR" sz="2000" dirty="0">
                <a:sym typeface="Symbol" panose="05050102010706020507" pitchFamily="18" charset="2"/>
              </a:rPr>
              <a:t></a:t>
            </a:r>
            <a:r>
              <a:rPr lang="pt-BR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(n*n)</a:t>
            </a:r>
            <a:r>
              <a:rPr lang="pt-BR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8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A991403-1CD6-4B8C-82CB-8D7233A1C184}"/>
              </a:ext>
            </a:extLst>
          </p:cNvPr>
          <p:cNvSpPr txBox="1"/>
          <p:nvPr/>
        </p:nvSpPr>
        <p:spPr>
          <a:xfrm>
            <a:off x="5629275" y="4100513"/>
            <a:ext cx="3303588" cy="4619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scanf</a:t>
            </a:r>
            <a:r>
              <a:rPr lang="pt-BR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altLang="pt-BR" dirty="0">
                <a:solidFill>
                  <a:srgbClr val="FFFF00"/>
                </a:solidFill>
                <a:latin typeface="Courier New" panose="02070309020205020404" pitchFamily="49" charset="0"/>
              </a:rPr>
              <a:t>"</a:t>
            </a:r>
            <a:r>
              <a:rPr lang="pt-BR" dirty="0">
                <a:solidFill>
                  <a:srgbClr val="FFFF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%</a:t>
            </a:r>
            <a:r>
              <a:rPr lang="pt-BR" dirty="0" err="1">
                <a:solidFill>
                  <a:srgbClr val="FFFF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pt-BR" altLang="pt-BR" dirty="0" err="1">
                <a:solidFill>
                  <a:srgbClr val="FFFF00"/>
                </a:solidFill>
                <a:latin typeface="Courier New" panose="02070309020205020404" pitchFamily="49" charset="0"/>
              </a:rPr>
              <a:t>"</a:t>
            </a:r>
            <a:r>
              <a:rPr lang="pt-BR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pt-BR" b="1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</a:t>
            </a:r>
            <a:r>
              <a:rPr lang="pt-BR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</a:t>
            </a:r>
            <a:r>
              <a:rPr lang="pt-BR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;</a:t>
            </a:r>
            <a:r>
              <a:rPr lang="pt-BR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8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FE136DD-DA13-4A7A-BD9D-90149F57C811}"/>
              </a:ext>
            </a:extLst>
          </p:cNvPr>
          <p:cNvSpPr txBox="1"/>
          <p:nvPr/>
        </p:nvSpPr>
        <p:spPr>
          <a:xfrm>
            <a:off x="5668963" y="4640263"/>
            <a:ext cx="3203575" cy="4619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dirty="0" err="1">
                <a:ea typeface="Times New Roman" panose="02020603050405020304" pitchFamily="18" charset="0"/>
              </a:rPr>
              <a:t>quad</a:t>
            </a: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altLang="pt-BR" sz="2000" dirty="0">
                <a:sym typeface="Symbol" panose="05050102010706020507" pitchFamily="18" charset="2"/>
              </a:rPr>
              <a:t>=</a:t>
            </a:r>
            <a:r>
              <a:rPr lang="pt-BR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(n*n)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;</a:t>
            </a:r>
            <a:r>
              <a:rPr lang="pt-BR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8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7C955380-CA7A-4439-A6F0-0866C0DFA51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500" y="841375"/>
            <a:ext cx="9080500" cy="0"/>
          </a:xfrm>
          <a:prstGeom prst="line">
            <a:avLst/>
          </a:prstGeom>
          <a:noFill/>
          <a:ln w="5715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BF22BE8-EA82-43E8-AE25-C67A1160A9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788" y="5180013"/>
            <a:ext cx="2622550" cy="4603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b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</a:rPr>
              <a:t>Mostre</a:t>
            </a:r>
            <a:r>
              <a:rPr lang="pt-BR" altLang="pt-BR" sz="2400" dirty="0">
                <a:latin typeface="+mn-lt"/>
                <a:ea typeface="Times New Roman" panose="02020603050405020304" pitchFamily="18" charset="0"/>
              </a:rPr>
              <a:t> o quadrado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DA25261B-1A54-45C2-927B-382C909D25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0238" y="5214938"/>
            <a:ext cx="2587625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Escreva</a:t>
            </a:r>
            <a:r>
              <a:rPr lang="pt-BR" altLang="pt-BR" sz="2400" dirty="0">
                <a:latin typeface="+mn-lt"/>
                <a:ea typeface="Times New Roman" panose="02020603050405020304" pitchFamily="18" charset="0"/>
              </a:rPr>
              <a:t>(</a:t>
            </a:r>
            <a:r>
              <a:rPr lang="pt-BR" altLang="pt-BR" sz="2400" dirty="0" err="1">
                <a:latin typeface="+mn-lt"/>
                <a:ea typeface="Times New Roman" panose="02020603050405020304" pitchFamily="18" charset="0"/>
              </a:rPr>
              <a:t>quad</a:t>
            </a:r>
            <a:r>
              <a:rPr lang="pt-BR" altLang="pt-BR" sz="2400" dirty="0">
                <a:latin typeface="+mn-lt"/>
                <a:ea typeface="Times New Roman" panose="02020603050405020304" pitchFamily="18" charset="0"/>
              </a:rPr>
              <a:t>) 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203E791-E48A-4575-B75E-0F5451E319A0}"/>
              </a:ext>
            </a:extLst>
          </p:cNvPr>
          <p:cNvSpPr txBox="1"/>
          <p:nvPr/>
        </p:nvSpPr>
        <p:spPr>
          <a:xfrm>
            <a:off x="114300" y="2595563"/>
            <a:ext cx="8499475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dirty="0">
                <a:latin typeface="+mn-lt"/>
                <a:ea typeface="Times New Roman" panose="02020603050405020304" pitchFamily="18" charset="0"/>
              </a:rPr>
              <a:t>Considere o problema de ler um número, calcular seu quadrado e mostrar o resultado: em </a:t>
            </a:r>
            <a:r>
              <a:rPr lang="pt-BR" i="1" dirty="0">
                <a:latin typeface="+mn-lt"/>
                <a:ea typeface="Times New Roman" panose="02020603050405020304" pitchFamily="18" charset="0"/>
              </a:rPr>
              <a:t>Algoritmo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, em </a:t>
            </a:r>
            <a:r>
              <a:rPr lang="pt-BR" i="1" dirty="0">
                <a:latin typeface="+mn-lt"/>
                <a:ea typeface="Times New Roman" panose="02020603050405020304" pitchFamily="18" charset="0"/>
              </a:rPr>
              <a:t>Pseudocódigo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 e em </a:t>
            </a:r>
            <a:r>
              <a:rPr lang="pt-BR" i="1" dirty="0">
                <a:latin typeface="+mn-lt"/>
                <a:ea typeface="Times New Roman" panose="02020603050405020304" pitchFamily="18" charset="0"/>
              </a:rPr>
              <a:t>Código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.</a:t>
            </a:r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BE5AC6DC-9D1D-4DF8-915B-0A024CD7C7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1525" y="5167313"/>
            <a:ext cx="3033713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pt-BR" altLang="pt-BR" sz="2400" dirty="0">
                <a:latin typeface="+mn-lt"/>
                <a:ea typeface="Times New Roman" panose="02020603050405020304" pitchFamily="18" charset="0"/>
              </a:rPr>
              <a:t>(</a:t>
            </a:r>
            <a:r>
              <a:rPr lang="pt-BR" altLang="pt-BR" sz="2400" dirty="0">
                <a:solidFill>
                  <a:srgbClr val="FFFF00"/>
                </a:solidFill>
                <a:latin typeface="Courier New" panose="02070309020205020404" pitchFamily="49" charset="0"/>
              </a:rPr>
              <a:t>"%</a:t>
            </a:r>
            <a:r>
              <a:rPr lang="pt-BR" altLang="pt-BR" sz="2400" dirty="0">
                <a:latin typeface="+mn-lt"/>
                <a:ea typeface="Times New Roman" panose="02020603050405020304" pitchFamily="18" charset="0"/>
              </a:rPr>
              <a:t>d</a:t>
            </a:r>
            <a:r>
              <a:rPr lang="pt-BR" altLang="pt-BR" sz="2400" dirty="0">
                <a:solidFill>
                  <a:srgbClr val="FFFF00"/>
                </a:solidFill>
                <a:latin typeface="Courier New" panose="02070309020205020404" pitchFamily="49" charset="0"/>
              </a:rPr>
              <a:t>"</a:t>
            </a:r>
            <a:r>
              <a:rPr lang="pt-BR" altLang="pt-BR" sz="2400" dirty="0">
                <a:latin typeface="+mn-lt"/>
                <a:ea typeface="Times New Roman" panose="02020603050405020304" pitchFamily="18" charset="0"/>
              </a:rPr>
              <a:t>,</a:t>
            </a:r>
            <a:r>
              <a:rPr lang="pt-BR" altLang="pt-BR" sz="2400" dirty="0" err="1">
                <a:latin typeface="+mn-lt"/>
                <a:ea typeface="Times New Roman" panose="02020603050405020304" pitchFamily="18" charset="0"/>
              </a:rPr>
              <a:t>quad</a:t>
            </a:r>
            <a:r>
              <a:rPr lang="pt-BR" altLang="pt-BR" sz="2400" dirty="0">
                <a:latin typeface="+mn-lt"/>
                <a:ea typeface="Times New Roman" panose="02020603050405020304" pitchFamily="18" charset="0"/>
              </a:rPr>
              <a:t>) ;  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8B813467-C9D0-4FBD-98EA-1E10C34FF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363" y="3425825"/>
            <a:ext cx="5302250" cy="2379663"/>
          </a:xfrm>
          <a:prstGeom prst="rect">
            <a:avLst/>
          </a:prstGeom>
          <a:noFill/>
          <a:ln w="19050" algn="ctr">
            <a:solidFill>
              <a:srgbClr val="FFFF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29" name="Balão de Fala: Retângulo com Cantos Arredondados 28">
            <a:extLst>
              <a:ext uri="{FF2B5EF4-FFF2-40B4-BE49-F238E27FC236}">
                <a16:creationId xmlns:a16="http://schemas.microsoft.com/office/drawing/2014/main" id="{24BA795B-E004-41EB-AFB1-F3B45D5A3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4688" y="6148388"/>
            <a:ext cx="944562" cy="460375"/>
          </a:xfrm>
          <a:prstGeom prst="wedgeRoundRectCallout">
            <a:avLst>
              <a:gd name="adj1" fmla="val 43783"/>
              <a:gd name="adj2" fmla="val -132068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800"/>
              <a:t>Fase 2</a:t>
            </a: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6D27834A-B450-4FC9-9E07-F661A2DF25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7300" y="3425825"/>
            <a:ext cx="3133337" cy="2379663"/>
          </a:xfrm>
          <a:prstGeom prst="rect">
            <a:avLst/>
          </a:prstGeom>
          <a:noFill/>
          <a:ln w="19050" algn="ctr">
            <a:solidFill>
              <a:srgbClr val="FFFF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31" name="Balão de Fala: Retângulo com Cantos Arredondados 30">
            <a:extLst>
              <a:ext uri="{FF2B5EF4-FFF2-40B4-BE49-F238E27FC236}">
                <a16:creationId xmlns:a16="http://schemas.microsoft.com/office/drawing/2014/main" id="{72D70360-D72F-485E-AE7C-98BA420EDF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9243" y="6187781"/>
            <a:ext cx="944563" cy="460375"/>
          </a:xfrm>
          <a:prstGeom prst="wedgeRoundRectCallout">
            <a:avLst>
              <a:gd name="adj1" fmla="val 41808"/>
              <a:gd name="adj2" fmla="val -132068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800"/>
              <a:t>Fase 3</a:t>
            </a:r>
          </a:p>
        </p:txBody>
      </p:sp>
      <p:pic>
        <p:nvPicPr>
          <p:cNvPr id="19" name="Aula 01 - Slide 07">
            <a:hlinkClick r:id="" action="ppaction://media"/>
            <a:extLst>
              <a:ext uri="{FF2B5EF4-FFF2-40B4-BE49-F238E27FC236}">
                <a16:creationId xmlns:a16="http://schemas.microsoft.com/office/drawing/2014/main" id="{D9B71319-5B54-4296-8E93-5251092607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85944" y="604043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7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8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8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2" grpId="0"/>
      <p:bldP spid="3" grpId="0"/>
      <p:bldP spid="4" grpId="0"/>
      <p:bldP spid="5" grpId="0"/>
      <p:bldP spid="9" grpId="0"/>
      <p:bldP spid="6" grpId="0"/>
      <p:bldP spid="11" grpId="0"/>
      <p:bldP spid="12" grpId="0"/>
      <p:bldP spid="13" grpId="0"/>
      <p:bldP spid="14" grpId="0"/>
      <p:bldP spid="15" grpId="0"/>
      <p:bldP spid="17" grpId="0"/>
      <p:bldP spid="18" grpId="0"/>
      <p:bldP spid="20" grpId="0"/>
      <p:bldP spid="21" grpId="0"/>
      <p:bldP spid="28" grpId="0" animBg="1"/>
      <p:bldP spid="29" grpId="0" animBg="1"/>
      <p:bldP spid="30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4F2806D3-E7C9-4C66-A9F8-2EAF1A77C261}"/>
              </a:ext>
            </a:extLst>
          </p:cNvPr>
          <p:cNvSpPr txBox="1">
            <a:spLocks noChangeArrowheads="1"/>
          </p:cNvSpPr>
          <p:nvPr/>
        </p:nvSpPr>
        <p:spPr>
          <a:xfrm>
            <a:off x="114300" y="111125"/>
            <a:ext cx="8953500" cy="736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Solução</a:t>
            </a: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de um problema matemático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23C89EB2-22AC-4F42-80E0-A1EFC9EE563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500" y="822713"/>
            <a:ext cx="9080500" cy="0"/>
          </a:xfrm>
          <a:prstGeom prst="line">
            <a:avLst/>
          </a:prstGeom>
          <a:noFill/>
          <a:ln w="5715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931F02F4-B20D-479D-A8DC-6F344B0C7B13}"/>
              </a:ext>
            </a:extLst>
          </p:cNvPr>
          <p:cNvSpPr txBox="1"/>
          <p:nvPr/>
        </p:nvSpPr>
        <p:spPr>
          <a:xfrm>
            <a:off x="141644" y="933937"/>
            <a:ext cx="86448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dirty="0">
                <a:latin typeface="+mn-lt"/>
                <a:ea typeface="Times New Roman" panose="02020603050405020304" pitchFamily="18" charset="0"/>
              </a:rPr>
              <a:t>Considere o problema de ler dois números, e dividir o primeiro lido pelo segundo e apresentar o resultado desta divisão.</a:t>
            </a:r>
            <a:endParaRPr lang="pt-BR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BC346DAE-EBB2-48C4-B6C3-3D501F526982}"/>
              </a:ext>
            </a:extLst>
          </p:cNvPr>
          <p:cNvSpPr txBox="1"/>
          <p:nvPr/>
        </p:nvSpPr>
        <p:spPr>
          <a:xfrm>
            <a:off x="3615195" y="2671824"/>
            <a:ext cx="2036763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20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Leia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(n1)</a:t>
            </a:r>
            <a:r>
              <a:rPr lang="pt-BR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20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6BDB479-5E3B-4550-A3A8-D9376DE167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363" y="2670338"/>
            <a:ext cx="3312302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000" b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</a:rPr>
              <a:t>Pegue</a:t>
            </a:r>
            <a:r>
              <a:rPr lang="pt-BR" altLang="pt-BR" sz="2000" dirty="0">
                <a:latin typeface="+mn-lt"/>
                <a:ea typeface="Times New Roman" panose="02020603050405020304" pitchFamily="18" charset="0"/>
              </a:rPr>
              <a:t> o primeiro número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8CB7AA33-F592-4BF7-894E-78CDB1554E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824" y="2035338"/>
            <a:ext cx="16319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b="1" u="sng" dirty="0"/>
              <a:t>Algoritmo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33625A8F-6FED-49BC-88D4-FF0896DC2C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5771" y="2035337"/>
            <a:ext cx="27924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b="1" dirty="0"/>
              <a:t>   </a:t>
            </a:r>
            <a:r>
              <a:rPr lang="pt-BR" altLang="pt-BR" sz="2400" b="1" u="sng" dirty="0"/>
              <a:t>Em Pseudocódigo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9F9F22D-1169-43F4-A4F7-AC8C01FC1F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9663" y="2035338"/>
            <a:ext cx="2596339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b="1" dirty="0"/>
              <a:t>  </a:t>
            </a:r>
            <a:r>
              <a:rPr lang="pt-BR" altLang="pt-BR" sz="2400" b="1" u="sng" dirty="0"/>
              <a:t>Em linguagem C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B1E650AE-B30B-4B18-8C22-DCFF619C42A4}"/>
              </a:ext>
            </a:extLst>
          </p:cNvPr>
          <p:cNvSpPr txBox="1"/>
          <p:nvPr/>
        </p:nvSpPr>
        <p:spPr>
          <a:xfrm>
            <a:off x="6086489" y="2663600"/>
            <a:ext cx="28429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20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20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scanf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altLang="pt-BR" sz="2000" dirty="0">
                <a:solidFill>
                  <a:srgbClr val="FFFF00"/>
                </a:solidFill>
                <a:latin typeface="Courier New" panose="02070309020205020404" pitchFamily="49" charset="0"/>
              </a:rPr>
              <a:t>"</a:t>
            </a:r>
            <a:r>
              <a:rPr lang="pt-BR" sz="2000" dirty="0">
                <a:solidFill>
                  <a:srgbClr val="FFFF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%i</a:t>
            </a:r>
            <a:r>
              <a:rPr lang="pt-BR" altLang="pt-BR" sz="2000" dirty="0">
                <a:solidFill>
                  <a:srgbClr val="FFFF00"/>
                </a:solidFill>
                <a:latin typeface="Courier New" panose="02070309020205020404" pitchFamily="49" charset="0"/>
              </a:rPr>
              <a:t>"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pt-BR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n1)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;</a:t>
            </a:r>
            <a:r>
              <a:rPr lang="pt-BR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20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EBB56F4B-9AFF-4ADC-AB9E-7CAD02707F02}"/>
              </a:ext>
            </a:extLst>
          </p:cNvPr>
          <p:cNvSpPr txBox="1"/>
          <p:nvPr/>
        </p:nvSpPr>
        <p:spPr>
          <a:xfrm>
            <a:off x="3620347" y="3093600"/>
            <a:ext cx="19407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20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Leia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(n2)</a:t>
            </a:r>
            <a:r>
              <a:rPr lang="pt-BR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20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6B0C898E-9C17-4A94-82D6-D47F160D2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514" y="3110776"/>
            <a:ext cx="3312302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000" b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</a:rPr>
              <a:t>Pegue</a:t>
            </a:r>
            <a:r>
              <a:rPr lang="pt-BR" altLang="pt-BR" sz="2000" dirty="0">
                <a:latin typeface="+mn-lt"/>
                <a:ea typeface="Times New Roman" panose="02020603050405020304" pitchFamily="18" charset="0"/>
              </a:rPr>
              <a:t> o segundo número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18A0CBD7-276E-4D6E-BE21-4268440BADA1}"/>
              </a:ext>
            </a:extLst>
          </p:cNvPr>
          <p:cNvSpPr txBox="1"/>
          <p:nvPr/>
        </p:nvSpPr>
        <p:spPr>
          <a:xfrm>
            <a:off x="6100972" y="3085376"/>
            <a:ext cx="28190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20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20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scanf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altLang="pt-BR" sz="2000" dirty="0">
                <a:solidFill>
                  <a:srgbClr val="FFFF00"/>
                </a:solidFill>
                <a:latin typeface="Courier New" panose="02070309020205020404" pitchFamily="49" charset="0"/>
              </a:rPr>
              <a:t>"</a:t>
            </a:r>
            <a:r>
              <a:rPr lang="pt-BR" sz="2000" dirty="0">
                <a:solidFill>
                  <a:srgbClr val="FFFF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%i</a:t>
            </a:r>
            <a:r>
              <a:rPr lang="pt-BR" altLang="pt-BR" sz="2000" dirty="0">
                <a:solidFill>
                  <a:srgbClr val="FFFF00"/>
                </a:solidFill>
                <a:latin typeface="Courier New" panose="02070309020205020404" pitchFamily="49" charset="0"/>
              </a:rPr>
              <a:t>"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pt-BR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n2)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;</a:t>
            </a:r>
            <a:r>
              <a:rPr lang="pt-BR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20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B9A0FA0C-D34B-4197-B7B6-FFFD3EC34232}"/>
              </a:ext>
            </a:extLst>
          </p:cNvPr>
          <p:cNvSpPr txBox="1"/>
          <p:nvPr/>
        </p:nvSpPr>
        <p:spPr>
          <a:xfrm>
            <a:off x="3601684" y="3563814"/>
            <a:ext cx="23946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 </a:t>
            </a:r>
            <a:r>
              <a:rPr lang="pt-BR" altLang="pt-BR" sz="2000" dirty="0">
                <a:sym typeface="Symbol" panose="05050102010706020507" pitchFamily="18" charset="2"/>
              </a:rPr>
              <a:t>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n1/n2</a:t>
            </a:r>
            <a:r>
              <a:rPr lang="pt-BR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20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028C4124-9B8B-412C-996C-4CE9A54C0F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843" y="3580990"/>
            <a:ext cx="3500049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000" b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</a:rPr>
              <a:t>Divida</a:t>
            </a:r>
            <a:r>
              <a:rPr lang="pt-BR" altLang="pt-BR" sz="2000" dirty="0">
                <a:latin typeface="+mn-lt"/>
                <a:ea typeface="Times New Roman" panose="02020603050405020304" pitchFamily="18" charset="0"/>
              </a:rPr>
              <a:t> o primeiro pelo segundo 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B08B78EF-8F49-4E12-B91A-70B6D5CA4E40}"/>
              </a:ext>
            </a:extLst>
          </p:cNvPr>
          <p:cNvSpPr txBox="1"/>
          <p:nvPr/>
        </p:nvSpPr>
        <p:spPr>
          <a:xfrm>
            <a:off x="6076629" y="3555590"/>
            <a:ext cx="21996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 = n1/n2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; 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264FBC6B-5392-4D2F-BAE4-B28DBE36478F}"/>
              </a:ext>
            </a:extLst>
          </p:cNvPr>
          <p:cNvSpPr txBox="1"/>
          <p:nvPr/>
        </p:nvSpPr>
        <p:spPr>
          <a:xfrm>
            <a:off x="3611015" y="3985097"/>
            <a:ext cx="23946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20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Escreva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(d)</a:t>
            </a:r>
            <a:r>
              <a:rPr lang="pt-BR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20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009AAC48-F5CA-4220-96CD-FB87F5BF83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843" y="4011604"/>
            <a:ext cx="3500049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000" b="1" dirty="0">
                <a:solidFill>
                  <a:srgbClr val="FF9933"/>
                </a:solidFill>
                <a:latin typeface="+mn-lt"/>
                <a:ea typeface="Times New Roman" panose="02020603050405020304" pitchFamily="18" charset="0"/>
              </a:rPr>
              <a:t>Mostre</a:t>
            </a:r>
            <a:r>
              <a:rPr lang="pt-BR" altLang="pt-BR" sz="2000" dirty="0">
                <a:latin typeface="+mn-lt"/>
                <a:ea typeface="Times New Roman" panose="02020603050405020304" pitchFamily="18" charset="0"/>
              </a:rPr>
              <a:t>  o resultado da divisão 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359C910F-5232-4EBB-858A-EFDF622CCC33}"/>
              </a:ext>
            </a:extLst>
          </p:cNvPr>
          <p:cNvSpPr txBox="1"/>
          <p:nvPr/>
        </p:nvSpPr>
        <p:spPr>
          <a:xfrm>
            <a:off x="6095290" y="3986204"/>
            <a:ext cx="31896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20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altLang="pt-BR" sz="2000" dirty="0">
                <a:solidFill>
                  <a:srgbClr val="FFFF00"/>
                </a:solidFill>
                <a:latin typeface="Courier New" panose="02070309020205020404" pitchFamily="49" charset="0"/>
              </a:rPr>
              <a:t>"</a:t>
            </a:r>
            <a:r>
              <a:rPr lang="pt-BR" sz="2000" dirty="0">
                <a:solidFill>
                  <a:srgbClr val="FFFF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%f2.0</a:t>
            </a:r>
            <a:r>
              <a:rPr lang="pt-BR" altLang="pt-BR" sz="2000" dirty="0">
                <a:solidFill>
                  <a:srgbClr val="FFFF00"/>
                </a:solidFill>
                <a:latin typeface="Courier New" panose="02070309020205020404" pitchFamily="49" charset="0"/>
              </a:rPr>
              <a:t>"</a:t>
            </a:r>
            <a:r>
              <a:rPr lang="pt-BR" altLang="pt-BR" sz="2000" dirty="0">
                <a:latin typeface="Courier New" panose="02070309020205020404" pitchFamily="49" charset="0"/>
              </a:rPr>
              <a:t>,</a:t>
            </a:r>
            <a:r>
              <a:rPr lang="pt-BR" altLang="pt-BR" sz="2000" dirty="0">
                <a:solidFill>
                  <a:srgbClr val="FFFF00"/>
                </a:solidFill>
                <a:latin typeface="Courier New" panose="02070309020205020404" pitchFamily="49" charset="0"/>
              </a:rPr>
              <a:t>d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pt-BR" dirty="0">
                <a:latin typeface="+mn-lt"/>
                <a:ea typeface="Times New Roman" panose="02020603050405020304" pitchFamily="18" charset="0"/>
              </a:rPr>
              <a:t>;</a:t>
            </a:r>
            <a:r>
              <a:rPr lang="pt-BR" sz="20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20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A7CBECF3-41EF-4BA1-AE2D-5F74E1CF71BF}"/>
              </a:ext>
            </a:extLst>
          </p:cNvPr>
          <p:cNvSpPr txBox="1"/>
          <p:nvPr/>
        </p:nvSpPr>
        <p:spPr>
          <a:xfrm>
            <a:off x="858419" y="4996220"/>
            <a:ext cx="6674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 Pergunta:  </a:t>
            </a:r>
            <a:r>
              <a:rPr lang="pt-BR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Será que esta programação está correta!?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407478BE-56CB-4507-BFB5-667AFB55DAAE}"/>
              </a:ext>
            </a:extLst>
          </p:cNvPr>
          <p:cNvSpPr/>
          <p:nvPr/>
        </p:nvSpPr>
        <p:spPr bwMode="auto">
          <a:xfrm>
            <a:off x="821097" y="5005551"/>
            <a:ext cx="6671387" cy="555491"/>
          </a:xfrm>
          <a:prstGeom prst="rect">
            <a:avLst/>
          </a:prstGeom>
          <a:noFill/>
          <a:ln w="1905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6" name="Aula 01 - Slide 08">
            <a:hlinkClick r:id="" action="ppaction://media"/>
            <a:extLst>
              <a:ext uri="{FF2B5EF4-FFF2-40B4-BE49-F238E27FC236}">
                <a16:creationId xmlns:a16="http://schemas.microsoft.com/office/drawing/2014/main" id="{82EC0916-79B0-4CD8-B83B-A5CD75E03D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76402" y="58040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059109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75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75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1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75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1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5" grpId="0"/>
      <p:bldP spid="20" grpId="0"/>
      <p:bldP spid="21" grpId="0"/>
      <p:bldP spid="23" grpId="0"/>
      <p:bldP spid="24" grpId="0"/>
      <p:bldP spid="25" grpId="0"/>
      <p:bldP spid="27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3DEFB4F6-9656-4215-B45D-0DC4E393F830}"/>
              </a:ext>
            </a:extLst>
          </p:cNvPr>
          <p:cNvSpPr txBox="1">
            <a:spLocks noChangeArrowheads="1"/>
          </p:cNvSpPr>
          <p:nvPr/>
        </p:nvSpPr>
        <p:spPr>
          <a:xfrm>
            <a:off x="114300" y="111125"/>
            <a:ext cx="8953500" cy="736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Solução de um problema matemático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3181B0C-DE27-4832-8D94-B8BA82A19018}"/>
              </a:ext>
            </a:extLst>
          </p:cNvPr>
          <p:cNvSpPr txBox="1"/>
          <p:nvPr/>
        </p:nvSpPr>
        <p:spPr>
          <a:xfrm>
            <a:off x="242596" y="1210164"/>
            <a:ext cx="8182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Alterando o programa da divisão de um número por outro. 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7A5982AA-57AD-4450-8F02-94D602838BD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3500" y="832044"/>
            <a:ext cx="9080500" cy="0"/>
          </a:xfrm>
          <a:prstGeom prst="line">
            <a:avLst/>
          </a:prstGeom>
          <a:noFill/>
          <a:ln w="57150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508A577A-FAC4-4A50-B00B-7ACD881C2D41}"/>
              </a:ext>
            </a:extLst>
          </p:cNvPr>
          <p:cNvSpPr txBox="1"/>
          <p:nvPr/>
        </p:nvSpPr>
        <p:spPr>
          <a:xfrm>
            <a:off x="3727157" y="2653162"/>
            <a:ext cx="16495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Leia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(n1)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600" dirty="0">
              <a:latin typeface="+mn-lt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B6EFDBC-BF5F-4A7B-A3A2-26F8995CF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" y="2670338"/>
            <a:ext cx="3618139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Pegue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o primeiro número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AC2F917-0E4E-49EE-BD8B-E3DD223D68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838" y="2035338"/>
            <a:ext cx="16319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b="1" u="sng" dirty="0"/>
              <a:t>Algoritmo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4C629F3-0A33-431B-ADC9-F6C25948D4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2373" y="2035337"/>
            <a:ext cx="27924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b="1" dirty="0"/>
              <a:t>   </a:t>
            </a:r>
            <a:r>
              <a:rPr lang="pt-BR" altLang="pt-BR" sz="2400" b="1" u="sng" dirty="0"/>
              <a:t>Em Pseudocódigo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C8C3C44-A4D4-4004-B6C4-FBF7611D3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0246" y="2035338"/>
            <a:ext cx="2596339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b="1" dirty="0"/>
              <a:t>  </a:t>
            </a:r>
            <a:r>
              <a:rPr lang="pt-BR" altLang="pt-BR" sz="2400" b="1" u="sng" dirty="0"/>
              <a:t>Em linguagem C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961E3B2-62D6-4795-9B89-71A121C08BCC}"/>
              </a:ext>
            </a:extLst>
          </p:cNvPr>
          <p:cNvSpPr txBox="1"/>
          <p:nvPr/>
        </p:nvSpPr>
        <p:spPr>
          <a:xfrm>
            <a:off x="6441056" y="2644938"/>
            <a:ext cx="23950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scanf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altLang="pt-BR" sz="1600" dirty="0">
                <a:solidFill>
                  <a:srgbClr val="FFFF00"/>
                </a:solidFill>
                <a:latin typeface="+mn-lt"/>
              </a:rPr>
              <a:t>"</a:t>
            </a:r>
            <a:r>
              <a:rPr lang="pt-BR" sz="1600" dirty="0">
                <a:solidFill>
                  <a:srgbClr val="FFFF00"/>
                </a:solidFill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%i</a:t>
            </a:r>
            <a:r>
              <a:rPr lang="pt-BR" altLang="pt-BR" sz="1600" dirty="0">
                <a:solidFill>
                  <a:srgbClr val="FFFF00"/>
                </a:solidFill>
                <a:latin typeface="+mn-lt"/>
              </a:rPr>
              <a:t>"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, 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&amp;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n1);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600" dirty="0">
              <a:latin typeface="+mn-lt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4D1F988-1E83-4EA7-80C0-A3724A1EB92E}"/>
              </a:ext>
            </a:extLst>
          </p:cNvPr>
          <p:cNvSpPr txBox="1"/>
          <p:nvPr/>
        </p:nvSpPr>
        <p:spPr>
          <a:xfrm>
            <a:off x="3750970" y="3130924"/>
            <a:ext cx="19407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Leia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(n2)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600" dirty="0">
              <a:latin typeface="+mn-lt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F62B3EF-023B-47A5-B4CD-FC6D1EAB79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3" y="3148100"/>
            <a:ext cx="3618139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Pegue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o segundo número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51F01C5-2DF3-4AA1-B73D-2C9AD52E7848}"/>
              </a:ext>
            </a:extLst>
          </p:cNvPr>
          <p:cNvSpPr txBox="1"/>
          <p:nvPr/>
        </p:nvSpPr>
        <p:spPr>
          <a:xfrm>
            <a:off x="6436876" y="3122700"/>
            <a:ext cx="250963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scanf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altLang="pt-BR" sz="1600" dirty="0">
                <a:solidFill>
                  <a:srgbClr val="FFFF00"/>
                </a:solidFill>
                <a:latin typeface="+mn-lt"/>
              </a:rPr>
              <a:t>"</a:t>
            </a:r>
            <a:r>
              <a:rPr lang="pt-BR" sz="1600" dirty="0">
                <a:solidFill>
                  <a:srgbClr val="FFFF00"/>
                </a:solidFill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%i</a:t>
            </a:r>
            <a:r>
              <a:rPr lang="pt-BR" altLang="pt-BR" sz="1600" dirty="0">
                <a:solidFill>
                  <a:srgbClr val="FFFF00"/>
                </a:solidFill>
                <a:latin typeface="+mn-lt"/>
              </a:rPr>
              <a:t>"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, 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&amp;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n2);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600" dirty="0">
              <a:latin typeface="+mn-lt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00733B6-3CFE-4065-A07F-0CA86D0263D5}"/>
              </a:ext>
            </a:extLst>
          </p:cNvPr>
          <p:cNvSpPr txBox="1"/>
          <p:nvPr/>
        </p:nvSpPr>
        <p:spPr>
          <a:xfrm>
            <a:off x="3918086" y="4058556"/>
            <a:ext cx="21996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  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d  </a:t>
            </a:r>
            <a:r>
              <a:rPr lang="pt-BR" altLang="pt-BR" sz="1600" dirty="0">
                <a:sym typeface="Symbol" panose="05050102010706020507" pitchFamily="18" charset="2"/>
              </a:rPr>
              <a:t>  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n1/n2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600" dirty="0">
              <a:latin typeface="+mn-lt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B94961-1820-4758-8A1E-05F78EE342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7229" y="4060733"/>
            <a:ext cx="3075144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Divida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o primeiro pelo segundo 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AE20AF6-771E-40CA-A402-A1346136687E}"/>
              </a:ext>
            </a:extLst>
          </p:cNvPr>
          <p:cNvSpPr txBox="1"/>
          <p:nvPr/>
        </p:nvSpPr>
        <p:spPr>
          <a:xfrm>
            <a:off x="6571162" y="4044005"/>
            <a:ext cx="13598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  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d = n1/n2);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600" dirty="0">
              <a:latin typeface="+mn-lt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6192681-E658-45EB-AAD9-309E8666EAFE}"/>
              </a:ext>
            </a:extLst>
          </p:cNvPr>
          <p:cNvSpPr txBox="1"/>
          <p:nvPr/>
        </p:nvSpPr>
        <p:spPr>
          <a:xfrm>
            <a:off x="4068145" y="5239698"/>
            <a:ext cx="26811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Escreva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altLang="pt-BR" sz="1600" dirty="0">
                <a:solidFill>
                  <a:srgbClr val="FFFF00"/>
                </a:solidFill>
                <a:latin typeface="+mn-lt"/>
              </a:rPr>
              <a:t>"</a:t>
            </a:r>
            <a:r>
              <a:rPr lang="pt-BR" altLang="pt-BR" sz="1600" dirty="0">
                <a:solidFill>
                  <a:srgbClr val="FFFF00"/>
                </a:solidFill>
                <a:latin typeface="+mn-lt"/>
                <a:cs typeface="Courier New" panose="02070309020205020404" pitchFamily="49" charset="0"/>
              </a:rPr>
              <a:t>Erro na divisão</a:t>
            </a:r>
            <a:r>
              <a:rPr lang="pt-BR" altLang="pt-BR" sz="1600" dirty="0">
                <a:solidFill>
                  <a:srgbClr val="FFFF00"/>
                </a:solidFill>
              </a:rPr>
              <a:t>"</a:t>
            </a:r>
            <a:r>
              <a:rPr lang="pt-BR" altLang="pt-BR" sz="1600" dirty="0">
                <a:solidFill>
                  <a:srgbClr val="FFFF00"/>
                </a:solidFill>
                <a:latin typeface="+mn-lt"/>
              </a:rPr>
              <a:t>)</a:t>
            </a:r>
            <a:endParaRPr lang="pt-BR" sz="1600" dirty="0">
              <a:latin typeface="+mn-lt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3C419A52-2996-436E-A36B-80AB61DCEF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559" y="5221484"/>
            <a:ext cx="3317025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</a:rPr>
              <a:t>Mostre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 (</a:t>
            </a:r>
            <a:r>
              <a:rPr lang="pt-BR" altLang="pt-BR" sz="1600" dirty="0">
                <a:solidFill>
                  <a:srgbClr val="FFFF00"/>
                </a:solidFill>
              </a:rPr>
              <a:t>"Erro na  divisão"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)  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9551743-C855-4505-A8D9-348FAF231C4C}"/>
              </a:ext>
            </a:extLst>
          </p:cNvPr>
          <p:cNvSpPr txBox="1"/>
          <p:nvPr/>
        </p:nvSpPr>
        <p:spPr>
          <a:xfrm>
            <a:off x="6739991" y="5230371"/>
            <a:ext cx="25096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6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altLang="pt-BR" sz="1600" dirty="0">
                <a:solidFill>
                  <a:srgbClr val="FFFF00"/>
                </a:solidFill>
                <a:latin typeface="+mn-lt"/>
              </a:rPr>
              <a:t>"Erro na  divisão"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); 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600" dirty="0">
              <a:latin typeface="+mn-lt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3952095C-2DBF-47DB-9C6A-8AB3DBA891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" y="3643447"/>
            <a:ext cx="3729981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</a:rPr>
              <a:t>Se 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(</a:t>
            </a:r>
            <a:r>
              <a:rPr lang="pt-BR" altLang="pt-BR" sz="1600" i="1" dirty="0">
                <a:latin typeface="+mn-lt"/>
                <a:ea typeface="Times New Roman" panose="02020603050405020304" pitchFamily="18" charset="0"/>
              </a:rPr>
              <a:t>segundo for diferente de zero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)  </a:t>
            </a: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Então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82D3713E-1D8A-4F76-B5CC-36A6C62C2B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96" y="4859590"/>
            <a:ext cx="2269545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</a:rPr>
              <a:t>Caso Contrário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CCA6241-04E6-42F0-B28D-6AFEBE70A4B1}"/>
              </a:ext>
            </a:extLst>
          </p:cNvPr>
          <p:cNvSpPr txBox="1"/>
          <p:nvPr/>
        </p:nvSpPr>
        <p:spPr>
          <a:xfrm>
            <a:off x="3725267" y="3641532"/>
            <a:ext cx="239466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300"/>
              </a:spcAft>
              <a:tabLst>
                <a:tab pos="180340" algn="l"/>
              </a:tabLst>
              <a:defRPr/>
            </a:pPr>
            <a:r>
              <a:rPr 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Se</a:t>
            </a:r>
            <a:r>
              <a:rPr 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(n2&lt;&gt;0)  </a:t>
            </a:r>
            <a:r>
              <a:rPr lang="pt-BR" sz="16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Entao</a:t>
            </a:r>
            <a:r>
              <a:rPr 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600" dirty="0">
              <a:latin typeface="+mn-lt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7AA853A7-2C1E-4E60-8B7D-638A5131F3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02371" y="4847171"/>
            <a:ext cx="1200537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Senao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A0553981-0326-422A-A080-1080A7EBB0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5969" y="3666781"/>
            <a:ext cx="1200537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</a:rPr>
              <a:t>if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(n2</a:t>
            </a:r>
            <a:r>
              <a:rPr lang="pt-BR" altLang="pt-BR" sz="1600" b="1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!=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  <a:cs typeface="Courier New" panose="02070309020205020404" pitchFamily="49" charset="0"/>
              </a:rPr>
              <a:t>0) 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03955745-ABE2-475B-B46C-38B504BBDB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3962" y="4843841"/>
            <a:ext cx="836643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</a:rPr>
              <a:t>else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D6C165CE-CC21-44DF-BDAC-300D95EB86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490" y="4463729"/>
            <a:ext cx="2882555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</a:rPr>
              <a:t>Mostre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 o resultado da divisão  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AAE7A54E-205B-49D6-9F01-A68CA72BD9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82605" y="4473060"/>
            <a:ext cx="1586681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</a:rPr>
              <a:t>Escreva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(d)  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EC72A79B-F5F5-44E5-84F9-4043E70752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3102" y="4467303"/>
            <a:ext cx="1691095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sz="16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anose="02020603050405020304" pitchFamily="18" charset="0"/>
                <a:cs typeface="Courier New" panose="02070309020205020404" pitchFamily="49" charset="0"/>
              </a:rPr>
              <a:t>printf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 (</a:t>
            </a:r>
            <a:r>
              <a:rPr lang="pt-BR" altLang="pt-BR" sz="1600" dirty="0">
                <a:solidFill>
                  <a:srgbClr val="FFFF00"/>
                </a:solidFill>
              </a:rPr>
              <a:t>"</a:t>
            </a:r>
            <a:r>
              <a:rPr lang="pt-BR" sz="1600" dirty="0">
                <a:solidFill>
                  <a:srgbClr val="FFFF00"/>
                </a:solidFill>
                <a:ea typeface="Times New Roman" panose="02020603050405020304" pitchFamily="18" charset="0"/>
                <a:cs typeface="Courier New" panose="02070309020205020404" pitchFamily="49" charset="0"/>
              </a:rPr>
              <a:t>%i</a:t>
            </a:r>
            <a:r>
              <a:rPr lang="pt-BR" altLang="pt-BR" sz="1600" dirty="0">
                <a:solidFill>
                  <a:srgbClr val="FFFF00"/>
                </a:solidFill>
              </a:rPr>
              <a:t>"</a:t>
            </a:r>
            <a:r>
              <a:rPr lang="pt-BR" sz="1600" dirty="0">
                <a:ea typeface="Times New Roman" panose="02020603050405020304" pitchFamily="18" charset="0"/>
                <a:cs typeface="Courier New" panose="02070309020205020404" pitchFamily="49" charset="0"/>
              </a:rPr>
              <a:t>, d</a:t>
            </a:r>
            <a:r>
              <a:rPr lang="pt-BR" altLang="pt-BR" sz="1600" dirty="0">
                <a:latin typeface="+mn-lt"/>
                <a:ea typeface="Times New Roman" panose="02020603050405020304" pitchFamily="18" charset="0"/>
              </a:rPr>
              <a:t>);  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A18E3986-88F9-4BD5-ABCB-190E4BA6C307}"/>
              </a:ext>
            </a:extLst>
          </p:cNvPr>
          <p:cNvSpPr/>
          <p:nvPr/>
        </p:nvSpPr>
        <p:spPr bwMode="auto">
          <a:xfrm>
            <a:off x="59096" y="3641532"/>
            <a:ext cx="9025808" cy="2006300"/>
          </a:xfrm>
          <a:prstGeom prst="rect">
            <a:avLst/>
          </a:prstGeom>
          <a:noFill/>
          <a:ln w="19050" cap="flat" cmpd="sng" algn="ctr">
            <a:solidFill>
              <a:srgbClr val="FFFF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53" name="Aula 01 - Slide 09">
            <a:hlinkClick r:id="" action="ppaction://media"/>
            <a:extLst>
              <a:ext uri="{FF2B5EF4-FFF2-40B4-BE49-F238E27FC236}">
                <a16:creationId xmlns:a16="http://schemas.microsoft.com/office/drawing/2014/main" id="{AECCB4F6-B3BC-4394-9A3F-C808BA2F39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97538" y="59502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71706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50"/>
                            </p:stCondLst>
                            <p:childTnLst>
                              <p:par>
                                <p:cTn id="64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750"/>
                            </p:stCondLst>
                            <p:childTnLst>
                              <p:par>
                                <p:cTn id="76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8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500"/>
                            </p:stCondLst>
                            <p:childTnLst>
                              <p:par>
                                <p:cTn id="80" presetID="6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500"/>
                            </p:stCondLst>
                            <p:childTnLst>
                              <p:par>
                                <p:cTn id="84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6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2250"/>
                            </p:stCondLst>
                            <p:childTnLst>
                              <p:par>
                                <p:cTn id="88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0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4000"/>
                            </p:stCondLst>
                            <p:childTnLst>
                              <p:par>
                                <p:cTn id="92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6000"/>
                            </p:stCondLst>
                            <p:childTnLst>
                              <p:par>
                                <p:cTn id="96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8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7750"/>
                            </p:stCondLst>
                            <p:childTnLst>
                              <p:par>
                                <p:cTn id="100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2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9500"/>
                            </p:stCondLst>
                            <p:childTnLst>
                              <p:par>
                                <p:cTn id="104" presetID="6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1000"/>
                            </p:stCondLst>
                            <p:childTnLst>
                              <p:par>
                                <p:cTn id="108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2750"/>
                            </p:stCondLst>
                            <p:childTnLst>
                              <p:par>
                                <p:cTn id="112" presetID="6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4500"/>
                            </p:stCondLst>
                            <p:childTnLst>
                              <p:par>
                                <p:cTn id="11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8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6000"/>
                            </p:stCondLst>
                            <p:childTnLst>
                              <p:par>
                                <p:cTn id="12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  <p:bldLst>
      <p:bldP spid="2" grpId="0"/>
      <p:bldP spid="3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36" grpId="0"/>
      <p:bldP spid="38" grpId="0"/>
      <p:bldP spid="39" grpId="0"/>
      <p:bldP spid="40" grpId="0"/>
      <p:bldP spid="41" grpId="0"/>
      <p:bldP spid="44" grpId="0"/>
      <p:bldP spid="45" grpId="0"/>
      <p:bldP spid="46" grpId="0"/>
      <p:bldP spid="47" grpId="0"/>
      <p:bldP spid="26" grpId="0" animBg="1"/>
    </p:bldLst>
  </p:timing>
</p:sld>
</file>

<file path=ppt/theme/theme1.xml><?xml version="1.0" encoding="utf-8"?>
<a:theme xmlns:a="http://schemas.openxmlformats.org/drawingml/2006/main" name="Apresentação em branco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presentação em branc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Apresentação em branc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presentação em branco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C:\Arquivos de programas\Microsoft Office\Modelos\Apresentação em branco.pot</Template>
  <TotalTime>4540</TotalTime>
  <Words>694</Words>
  <Application>Microsoft Office PowerPoint</Application>
  <PresentationFormat>Apresentação na tela (4:3)</PresentationFormat>
  <Paragraphs>105</Paragraphs>
  <Slides>10</Slides>
  <Notes>0</Notes>
  <HiddenSlides>0</HiddenSlides>
  <MMClips>10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Courier New</vt:lpstr>
      <vt:lpstr>Monotype Corsiva</vt:lpstr>
      <vt:lpstr>Times New Roman</vt:lpstr>
      <vt:lpstr>Apresentação em branco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problema da comunicação Homem x Máquina</dc:title>
  <dc:creator>Luz</dc:creator>
  <cp:lastModifiedBy>Usuario</cp:lastModifiedBy>
  <cp:revision>1072</cp:revision>
  <dcterms:created xsi:type="dcterms:W3CDTF">2001-07-05T13:40:54Z</dcterms:created>
  <dcterms:modified xsi:type="dcterms:W3CDTF">2022-03-15T17:26:11Z</dcterms:modified>
</cp:coreProperties>
</file>

<file path=docProps/thumbnail.jpeg>
</file>